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embeddedFontLst>
    <p:embeddedFont>
      <p:font typeface="Overlock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Overlock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verlock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verlock-boldItalic.fntdata"/><Relationship Id="rId30" Type="http://schemas.openxmlformats.org/officeDocument/2006/relationships/font" Target="fonts/Overlock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16.png>
</file>

<file path=ppt/media/image17.gif>
</file>

<file path=ppt/media/image18.jpg>
</file>

<file path=ppt/media/image19.png>
</file>

<file path=ppt/media/image2.jpg>
</file>

<file path=ppt/media/image20.gif>
</file>

<file path=ppt/media/image21.jpg>
</file>

<file path=ppt/media/image22.gif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gif"/><Relationship Id="rId4" Type="http://schemas.openxmlformats.org/officeDocument/2006/relationships/image" Target="../media/image20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17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jpg"/><Relationship Id="rId4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7523"/>
            <a:ext cx="12248146" cy="680987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5"/>
          <p:cNvSpPr txBox="1"/>
          <p:nvPr/>
        </p:nvSpPr>
        <p:spPr>
          <a:xfrm>
            <a:off x="4201090" y="3429000"/>
            <a:ext cx="37898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sng" cap="none" strike="noStrike">
                <a:solidFill>
                  <a:srgbClr val="595959"/>
                </a:solidFill>
                <a:latin typeface="Overlock"/>
                <a:ea typeface="Overlock"/>
                <a:cs typeface="Overlock"/>
                <a:sym typeface="Overlock"/>
              </a:rPr>
              <a:t>TAP Spring 2019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Overlock"/>
                <a:ea typeface="Overlock"/>
                <a:cs typeface="Overlock"/>
                <a:sym typeface="Overlock"/>
              </a:rPr>
              <a:t>Ariel Thomas, Anderson Molter, Ephraim Kim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69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5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5"/>
          <p:cNvSpPr txBox="1"/>
          <p:nvPr>
            <p:ph type="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Techn</a:t>
            </a:r>
            <a:r>
              <a:rPr lang="en-US" sz="5800"/>
              <a:t>ologies</a:t>
            </a:r>
            <a:endParaRPr sz="5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9" name="Google Shape;259;p25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6"/>
          <p:cNvPicPr preferRelativeResize="0"/>
          <p:nvPr/>
        </p:nvPicPr>
        <p:blipFill rotWithShape="1">
          <a:blip r:embed="rId3">
            <a:alphaModFix/>
          </a:blip>
          <a:srcRect b="13317" l="0" r="-1" t="14644"/>
          <a:stretch/>
        </p:blipFill>
        <p:spPr>
          <a:xfrm>
            <a:off x="6185051" y="10"/>
            <a:ext cx="5997632" cy="6857990"/>
          </a:xfrm>
          <a:custGeom>
            <a:rect b="b" l="l" r="r" t="t"/>
            <a:pathLst>
              <a:path extrusionOk="0" h="6858000" w="5997632">
                <a:moveTo>
                  <a:pt x="0" y="0"/>
                </a:moveTo>
                <a:lnTo>
                  <a:pt x="5997632" y="0"/>
                </a:lnTo>
                <a:lnTo>
                  <a:pt x="5997632" y="6858000"/>
                </a:lnTo>
                <a:lnTo>
                  <a:pt x="3178693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65" name="Google Shape;265;p26"/>
          <p:cNvPicPr preferRelativeResize="0"/>
          <p:nvPr/>
        </p:nvPicPr>
        <p:blipFill rotWithShape="1">
          <a:blip r:embed="rId4">
            <a:alphaModFix/>
          </a:blip>
          <a:srcRect b="44928" l="0" r="-1" t="20563"/>
          <a:stretch/>
        </p:blipFill>
        <p:spPr>
          <a:xfrm>
            <a:off x="-1" y="10"/>
            <a:ext cx="9141744" cy="6857990"/>
          </a:xfrm>
          <a:custGeom>
            <a:rect b="b" l="l" r="r" t="t"/>
            <a:pathLst>
              <a:path extrusionOk="0" h="6863485" w="9141744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66" name="Google Shape;266;p26"/>
          <p:cNvSpPr/>
          <p:nvPr/>
        </p:nvSpPr>
        <p:spPr>
          <a:xfrm>
            <a:off x="0" y="1773847"/>
            <a:ext cx="6434783" cy="3310306"/>
          </a:xfrm>
          <a:custGeom>
            <a:rect b="b" l="l" r="r" t="t"/>
            <a:pathLst>
              <a:path extrusionOk="0" h="3310306" w="6434783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6434783" y="3310306"/>
                </a:lnTo>
                <a:lnTo>
                  <a:pt x="0" y="3310306"/>
                </a:lnTo>
                <a:close/>
              </a:path>
            </a:pathLst>
          </a:custGeom>
          <a:solidFill>
            <a:srgbClr val="262626">
              <a:alpha val="8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6"/>
          <p:cNvSpPr txBox="1"/>
          <p:nvPr>
            <p:ph idx="1" type="body"/>
          </p:nvPr>
        </p:nvSpPr>
        <p:spPr>
          <a:xfrm>
            <a:off x="791571" y="2885337"/>
            <a:ext cx="4620544" cy="17759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 sz="3200"/>
              <a:t>C# and Visual Studio for coding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n-US" sz="3200"/>
              <a:t>GitHub for organization and version control</a:t>
            </a:r>
            <a:endParaRPr/>
          </a:p>
        </p:txBody>
      </p:sp>
      <p:sp>
        <p:nvSpPr>
          <p:cNvPr id="268" name="Google Shape;268;p26"/>
          <p:cNvSpPr txBox="1"/>
          <p:nvPr>
            <p:ph type="title"/>
          </p:nvPr>
        </p:nvSpPr>
        <p:spPr>
          <a:xfrm>
            <a:off x="894147" y="16224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Technologies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/>
          <p:nvPr>
            <p:ph type="title"/>
          </p:nvPr>
        </p:nvSpPr>
        <p:spPr>
          <a:xfrm>
            <a:off x="762001" y="803325"/>
            <a:ext cx="5314536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Visual Studio IDE</a:t>
            </a:r>
            <a:endParaRPr/>
          </a:p>
        </p:txBody>
      </p:sp>
      <p:sp>
        <p:nvSpPr>
          <p:cNvPr id="274" name="Google Shape;274;p27"/>
          <p:cNvSpPr txBox="1"/>
          <p:nvPr>
            <p:ph idx="1" type="body"/>
          </p:nvPr>
        </p:nvSpPr>
        <p:spPr>
          <a:xfrm>
            <a:off x="762000" y="2279018"/>
            <a:ext cx="5314543" cy="337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/>
              <a:t>Free Development Platform for C#, C++/CLI, Visual Basic .NET, F#, JavaScript, XML,XSLT, HTML, and CSS.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/>
              <a:t>Made by Microsoft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/>
              <a:t>Allows users to make Native Windows Applications for Windows Store.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75" name="Google Shape;275;p27"/>
          <p:cNvSpPr/>
          <p:nvPr/>
        </p:nvSpPr>
        <p:spPr>
          <a:xfrm flipH="1">
            <a:off x="6582780" y="-2008"/>
            <a:ext cx="5609220" cy="5840278"/>
          </a:xfrm>
          <a:custGeom>
            <a:rect b="b" l="l" r="r" t="t"/>
            <a:pathLst>
              <a:path extrusionOk="0" h="5840278" w="5609220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6" name="Google Shape;276;p27"/>
          <p:cNvPicPr preferRelativeResize="0"/>
          <p:nvPr/>
        </p:nvPicPr>
        <p:blipFill rotWithShape="1">
          <a:blip r:embed="rId3">
            <a:alphaModFix/>
          </a:blip>
          <a:srcRect b="-6" l="0" r="3760" t="0"/>
          <a:stretch/>
        </p:blipFill>
        <p:spPr>
          <a:xfrm>
            <a:off x="6750141" y="-2"/>
            <a:ext cx="5441859" cy="5654940"/>
          </a:xfrm>
          <a:custGeom>
            <a:rect b="b" l="l" r="r" t="t"/>
            <a:pathLst>
              <a:path extrusionOk="0" h="5654940" w="5441859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 txBox="1"/>
          <p:nvPr>
            <p:ph type="title"/>
          </p:nvPr>
        </p:nvSpPr>
        <p:spPr>
          <a:xfrm>
            <a:off x="481013" y="327026"/>
            <a:ext cx="3290887" cy="2287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</a:pPr>
            <a:r>
              <a:rPr lang="en-US" sz="6600"/>
              <a:t>C#</a:t>
            </a:r>
            <a:endParaRPr/>
          </a:p>
        </p:txBody>
      </p:sp>
      <p:sp>
        <p:nvSpPr>
          <p:cNvPr id="282" name="Google Shape;282;p28"/>
          <p:cNvSpPr txBox="1"/>
          <p:nvPr>
            <p:ph idx="1" type="body"/>
          </p:nvPr>
        </p:nvSpPr>
        <p:spPr>
          <a:xfrm>
            <a:off x="4225574" y="685244"/>
            <a:ext cx="7485413" cy="22875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Microsoft’s “Java”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syntax of </a:t>
            </a:r>
            <a:r>
              <a:rPr b="1" lang="en-US"/>
              <a:t>C#</a:t>
            </a:r>
            <a:r>
              <a:rPr lang="en-US"/>
              <a:t> language is similar to the C-style family like Java, C, C++.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C# and XAML are the main language used to develop Windows Store Apps.</a:t>
            </a:r>
            <a:endParaRPr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283" name="Google Shape;283;p28"/>
          <p:cNvPicPr preferRelativeResize="0"/>
          <p:nvPr/>
        </p:nvPicPr>
        <p:blipFill rotWithShape="1">
          <a:blip r:embed="rId3">
            <a:alphaModFix/>
          </a:blip>
          <a:srcRect b="13693" l="0" r="0" t="26665"/>
          <a:stretch/>
        </p:blipFill>
        <p:spPr>
          <a:xfrm>
            <a:off x="-9168" y="2763151"/>
            <a:ext cx="12201168" cy="4093262"/>
          </a:xfrm>
          <a:custGeom>
            <a:rect b="b" l="l" r="r" t="t"/>
            <a:pathLst>
              <a:path extrusionOk="0" h="4093262" w="12201168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9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9"/>
          <p:cNvSpPr txBox="1"/>
          <p:nvPr>
            <p:ph type="title"/>
          </p:nvPr>
        </p:nvSpPr>
        <p:spPr>
          <a:xfrm>
            <a:off x="643467" y="643467"/>
            <a:ext cx="3363974" cy="1597315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2800">
                <a:solidFill>
                  <a:schemeClr val="lt1"/>
                </a:solidFill>
              </a:rPr>
              <a:t>GitHub</a:t>
            </a:r>
            <a:endParaRPr/>
          </a:p>
        </p:txBody>
      </p:sp>
      <p:sp>
        <p:nvSpPr>
          <p:cNvPr id="290" name="Google Shape;290;p29"/>
          <p:cNvSpPr txBox="1"/>
          <p:nvPr>
            <p:ph idx="1" type="body"/>
          </p:nvPr>
        </p:nvSpPr>
        <p:spPr>
          <a:xfrm>
            <a:off x="643468" y="2638044"/>
            <a:ext cx="3363974" cy="3415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>
                <a:solidFill>
                  <a:schemeClr val="lt1"/>
                </a:solidFill>
              </a:rPr>
              <a:t>Provides professional repository services for project collaboration.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>
                <a:solidFill>
                  <a:schemeClr val="lt1"/>
                </a:solidFill>
              </a:rPr>
              <a:t>Free Pro account with Student Email.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 sz="2400">
                <a:solidFill>
                  <a:schemeClr val="lt1"/>
                </a:solidFill>
              </a:rPr>
              <a:t>Makes merging versions of software a breeze (usually).</a:t>
            </a:r>
            <a:endParaRPr/>
          </a:p>
        </p:txBody>
      </p:sp>
      <p:pic>
        <p:nvPicPr>
          <p:cNvPr id="291" name="Google Shape;291;p29"/>
          <p:cNvPicPr preferRelativeResize="0"/>
          <p:nvPr/>
        </p:nvPicPr>
        <p:blipFill rotWithShape="1">
          <a:blip r:embed="rId3">
            <a:alphaModFix/>
          </a:blip>
          <a:srcRect b="-2" l="19836" r="16870" t="0"/>
          <a:stretch/>
        </p:blipFill>
        <p:spPr>
          <a:xfrm>
            <a:off x="5379357" y="643467"/>
            <a:ext cx="6087581" cy="541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0"/>
          <p:cNvPicPr preferRelativeResize="0"/>
          <p:nvPr/>
        </p:nvPicPr>
        <p:blipFill rotWithShape="1">
          <a:blip r:embed="rId3">
            <a:alphaModFix/>
          </a:blip>
          <a:srcRect b="-2" l="20741" r="21031" t="0"/>
          <a:stretch/>
        </p:blipFill>
        <p:spPr>
          <a:xfrm>
            <a:off x="20" y="10"/>
            <a:ext cx="4064296" cy="6857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0"/>
          <p:cNvPicPr preferRelativeResize="0"/>
          <p:nvPr/>
        </p:nvPicPr>
        <p:blipFill rotWithShape="1">
          <a:blip r:embed="rId4">
            <a:alphaModFix/>
          </a:blip>
          <a:srcRect b="40424" l="0" r="-1" t="15277"/>
          <a:stretch/>
        </p:blipFill>
        <p:spPr>
          <a:xfrm>
            <a:off x="4064316" y="10"/>
            <a:ext cx="8127684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0"/>
          <p:cNvSpPr/>
          <p:nvPr/>
        </p:nvSpPr>
        <p:spPr>
          <a:xfrm>
            <a:off x="6096000" y="639400"/>
            <a:ext cx="5440680" cy="5578521"/>
          </a:xfrm>
          <a:prstGeom prst="rect">
            <a:avLst/>
          </a:prstGeom>
          <a:solidFill>
            <a:srgbClr val="3F3F3F">
              <a:alpha val="92941"/>
            </a:srgbClr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30"/>
          <p:cNvSpPr txBox="1"/>
          <p:nvPr>
            <p:ph type="title"/>
          </p:nvPr>
        </p:nvSpPr>
        <p:spPr>
          <a:xfrm>
            <a:off x="6476999" y="828675"/>
            <a:ext cx="4686301" cy="1156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Calibri"/>
              <a:buNone/>
            </a:pPr>
            <a:r>
              <a:rPr lang="en-US" sz="3700"/>
              <a:t>Prefabs and Components</a:t>
            </a:r>
            <a:endParaRPr/>
          </a:p>
        </p:txBody>
      </p:sp>
      <p:sp>
        <p:nvSpPr>
          <p:cNvPr id="300" name="Google Shape;300;p30"/>
          <p:cNvSpPr txBox="1"/>
          <p:nvPr>
            <p:ph idx="1" type="body"/>
          </p:nvPr>
        </p:nvSpPr>
        <p:spPr>
          <a:xfrm>
            <a:off x="6476999" y="2117364"/>
            <a:ext cx="4686301" cy="35884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Prefabs are a way to reuse GameObjects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/>
              <a:t>Components are attributes on GameObjects and a way to manage their properties and additions.</a:t>
            </a:r>
            <a:endParaRPr/>
          </a:p>
        </p:txBody>
      </p:sp>
      <p:cxnSp>
        <p:nvCxnSpPr>
          <p:cNvPr id="301" name="Google Shape;301;p30"/>
          <p:cNvCxnSpPr/>
          <p:nvPr/>
        </p:nvCxnSpPr>
        <p:spPr>
          <a:xfrm>
            <a:off x="4064319" y="-680"/>
            <a:ext cx="0" cy="6858003"/>
          </a:xfrm>
          <a:prstGeom prst="straightConnector1">
            <a:avLst/>
          </a:prstGeom>
          <a:noFill/>
          <a:ln cap="flat" cmpd="sng" w="1016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61433"/>
            <a:ext cx="6166757" cy="3563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66757" y="1661432"/>
            <a:ext cx="6025243" cy="3563709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/>
              <a:t>Gameplay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2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32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32"/>
          <p:cNvSpPr txBox="1"/>
          <p:nvPr>
            <p:ph type="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Workshop Tutorials</a:t>
            </a:r>
            <a:endParaRPr/>
          </a:p>
        </p:txBody>
      </p:sp>
      <p:cxnSp>
        <p:nvCxnSpPr>
          <p:cNvPr id="316" name="Google Shape;316;p32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3"/>
          <p:cNvSpPr/>
          <p:nvPr/>
        </p:nvSpPr>
        <p:spPr>
          <a:xfrm>
            <a:off x="5913121" y="-2"/>
            <a:ext cx="6278879" cy="6858002"/>
          </a:xfrm>
          <a:custGeom>
            <a:rect b="b" l="l" r="r" t="t"/>
            <a:pathLst>
              <a:path extrusionOk="0" h="6858002" w="6278879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rgbClr val="262626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33"/>
          <p:cNvSpPr txBox="1"/>
          <p:nvPr>
            <p:ph type="title"/>
          </p:nvPr>
        </p:nvSpPr>
        <p:spPr>
          <a:xfrm>
            <a:off x="655320" y="365125"/>
            <a:ext cx="9013052" cy="16233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lang="en-US" sz="4000"/>
              <a:t>Introducing Digital Media and ITEC 1001 classes to Unity and Coding</a:t>
            </a:r>
            <a:endParaRPr/>
          </a:p>
        </p:txBody>
      </p:sp>
      <p:cxnSp>
        <p:nvCxnSpPr>
          <p:cNvPr id="323" name="Google Shape;323;p33"/>
          <p:cNvCxnSpPr/>
          <p:nvPr/>
        </p:nvCxnSpPr>
        <p:spPr>
          <a:xfrm>
            <a:off x="763661" y="2316480"/>
            <a:ext cx="8229600" cy="0"/>
          </a:xfrm>
          <a:prstGeom prst="straightConnector1">
            <a:avLst/>
          </a:prstGeom>
          <a:noFill/>
          <a:ln cap="sq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24" name="Google Shape;324;p33"/>
          <p:cNvSpPr txBox="1"/>
          <p:nvPr>
            <p:ph idx="1" type="body"/>
          </p:nvPr>
        </p:nvSpPr>
        <p:spPr>
          <a:xfrm>
            <a:off x="655320" y="2644518"/>
            <a:ext cx="9013052" cy="33272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/>
              <a:t>A Paper Airplane’s journey, a short tutorial introducing Unity basics to instill confidence.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US" sz="2000"/>
              <a:t>Setting up a Unity Sprite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US" sz="2000"/>
              <a:t>Learning about GameObjects such as hitboxes and colliders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US" sz="2000"/>
              <a:t>Getting acquainted with real code and developing movement logic to the sprite.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-US" sz="2000"/>
              <a:t>Adding components to a GameObject using the inspector feature</a:t>
            </a:r>
            <a:endParaRPr/>
          </a:p>
          <a:p>
            <a:pPr indent="-387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4040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0" y="0"/>
            <a:ext cx="11786754" cy="6858000"/>
          </a:xfrm>
          <a:custGeom>
            <a:rect b="b" l="l" r="r" t="t"/>
            <a:pathLst>
              <a:path extrusionOk="0" h="6858000" w="11786754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0" y="0"/>
            <a:ext cx="3581400" cy="6858000"/>
          </a:xfrm>
          <a:custGeom>
            <a:rect b="b" l="l" r="r" t="t"/>
            <a:pathLst>
              <a:path extrusionOk="0" h="6858000" w="35814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6"/>
          <p:cNvSpPr txBox="1"/>
          <p:nvPr>
            <p:ph type="title"/>
          </p:nvPr>
        </p:nvSpPr>
        <p:spPr>
          <a:xfrm>
            <a:off x="833002" y="365125"/>
            <a:ext cx="1052070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What is the Technology Ambassadors Program (TAP)?</a:t>
            </a:r>
            <a:endParaRPr/>
          </a:p>
        </p:txBody>
      </p:sp>
      <p:grpSp>
        <p:nvGrpSpPr>
          <p:cNvPr id="106" name="Google Shape;106;p16"/>
          <p:cNvGrpSpPr/>
          <p:nvPr/>
        </p:nvGrpSpPr>
        <p:grpSpPr>
          <a:xfrm>
            <a:off x="838200" y="2022475"/>
            <a:ext cx="10515599" cy="4154487"/>
            <a:chOff x="0" y="0"/>
            <a:chExt cx="10515599" cy="4154487"/>
          </a:xfrm>
        </p:grpSpPr>
        <p:sp>
          <p:nvSpPr>
            <p:cNvPr id="107" name="Google Shape;107;p16"/>
            <p:cNvSpPr/>
            <p:nvPr/>
          </p:nvSpPr>
          <p:spPr>
            <a:xfrm>
              <a:off x="0" y="0"/>
              <a:ext cx="8938260" cy="1246346"/>
            </a:xfrm>
            <a:prstGeom prst="roundRect">
              <a:avLst>
                <a:gd fmla="val 10000" name="adj"/>
              </a:avLst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6"/>
            <p:cNvSpPr txBox="1"/>
            <p:nvPr/>
          </p:nvSpPr>
          <p:spPr>
            <a:xfrm>
              <a:off x="36504" y="36504"/>
              <a:ext cx="7593355" cy="117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alibri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Is an elective where groups of 3-4 students develop </a:t>
              </a:r>
              <a:r>
                <a:rPr b="1"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educational</a:t>
              </a: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or </a:t>
              </a:r>
              <a:r>
                <a:rPr b="1"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demonstrative</a:t>
              </a: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technology for students K-12.</a:t>
              </a: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788669" y="1454070"/>
              <a:ext cx="8938260" cy="1246346"/>
            </a:xfrm>
            <a:prstGeom prst="roundRect">
              <a:avLst>
                <a:gd fmla="val 10000" name="adj"/>
              </a:avLst>
            </a:prstGeom>
            <a:solidFill>
              <a:srgbClr val="4CC38C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6"/>
            <p:cNvSpPr txBox="1"/>
            <p:nvPr/>
          </p:nvSpPr>
          <p:spPr>
            <a:xfrm>
              <a:off x="825173" y="1490574"/>
              <a:ext cx="7266456" cy="117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alibri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Is about </a:t>
              </a:r>
              <a:r>
                <a:rPr b="1"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outreach</a:t>
              </a: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and </a:t>
              </a:r>
              <a:r>
                <a:rPr b="1"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participating</a:t>
              </a: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in events targeted to various groups of students, kids, and the general public.</a:t>
              </a: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1577339" y="2908141"/>
              <a:ext cx="8938260" cy="1246346"/>
            </a:xfrm>
            <a:prstGeom prst="roundRect">
              <a:avLst>
                <a:gd fmla="val 10000" name="adj"/>
              </a:avLst>
            </a:prstGeom>
            <a:solidFill>
              <a:srgbClr val="6FAB46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6"/>
            <p:cNvSpPr txBox="1"/>
            <p:nvPr/>
          </p:nvSpPr>
          <p:spPr>
            <a:xfrm>
              <a:off x="1613843" y="2944645"/>
              <a:ext cx="7266456" cy="11733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alibri"/>
                <a:buNone/>
              </a:pP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Is about improving </a:t>
              </a:r>
              <a:r>
                <a:rPr b="1"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technical, communication, and leadership </a:t>
              </a:r>
              <a:r>
                <a:rPr lang="en-US" sz="2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skills by working on projects and presenting together as teams</a:t>
              </a:r>
              <a:endParaRPr/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8128134" y="945146"/>
              <a:ext cx="810125" cy="810125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CFDEEF">
                <a:alpha val="89803"/>
              </a:srgbClr>
            </a:solidFill>
            <a:ln cap="flat" cmpd="sng" w="12700">
              <a:solidFill>
                <a:srgbClr val="CFDEEF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6"/>
            <p:cNvSpPr txBox="1"/>
            <p:nvPr/>
          </p:nvSpPr>
          <p:spPr>
            <a:xfrm>
              <a:off x="8310412" y="945146"/>
              <a:ext cx="445569" cy="6096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600"/>
                <a:buFont typeface="Calibri"/>
                <a:buNone/>
              </a:pPr>
              <a:r>
                <a:t/>
              </a: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8916804" y="2390907"/>
              <a:ext cx="810125" cy="810125"/>
            </a:xfrm>
            <a:prstGeom prst="downArrow">
              <a:avLst>
                <a:gd fmla="val 55000" name="adj1"/>
                <a:gd fmla="val 45000" name="adj2"/>
              </a:avLst>
            </a:prstGeom>
            <a:solidFill>
              <a:srgbClr val="D3E1CC">
                <a:alpha val="89803"/>
              </a:srgbClr>
            </a:solidFill>
            <a:ln cap="flat" cmpd="sng" w="12700">
              <a:solidFill>
                <a:srgbClr val="CFDEEF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6"/>
            <p:cNvSpPr txBox="1"/>
            <p:nvPr/>
          </p:nvSpPr>
          <p:spPr>
            <a:xfrm>
              <a:off x="9099082" y="2390907"/>
              <a:ext cx="445569" cy="6096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600"/>
                <a:buFont typeface="Calibri"/>
                <a:buNone/>
              </a:pPr>
              <a:r>
                <a:t/>
              </a: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4"/>
          <p:cNvSpPr txBox="1"/>
          <p:nvPr>
            <p:ph type="title"/>
          </p:nvPr>
        </p:nvSpPr>
        <p:spPr>
          <a:xfrm>
            <a:off x="838200" y="723578"/>
            <a:ext cx="4595071" cy="16455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First Tutorial</a:t>
            </a:r>
            <a:endParaRPr/>
          </a:p>
        </p:txBody>
      </p:sp>
      <p:sp>
        <p:nvSpPr>
          <p:cNvPr id="330" name="Google Shape;330;p34"/>
          <p:cNvSpPr txBox="1"/>
          <p:nvPr>
            <p:ph idx="1" type="body"/>
          </p:nvPr>
        </p:nvSpPr>
        <p:spPr>
          <a:xfrm>
            <a:off x="838200" y="2548467"/>
            <a:ext cx="4595071" cy="36284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US" sz="3200"/>
              <a:t>Paper Airplane Sprite (top left)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US" sz="3200"/>
              <a:t>Editor, scene view, hierarchy of gameobjects (bottom)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US" sz="3200"/>
              <a:t>Inspector, components (top right)</a:t>
            </a:r>
            <a:endParaRPr/>
          </a:p>
        </p:txBody>
      </p:sp>
      <p:sp>
        <p:nvSpPr>
          <p:cNvPr id="331" name="Google Shape;331;p34"/>
          <p:cNvSpPr/>
          <p:nvPr/>
        </p:nvSpPr>
        <p:spPr>
          <a:xfrm>
            <a:off x="6090991" y="3474720"/>
            <a:ext cx="6100914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34"/>
          <p:cNvSpPr/>
          <p:nvPr/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rgbClr val="FEFEFE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34"/>
          <p:cNvSpPr/>
          <p:nvPr/>
        </p:nvSpPr>
        <p:spPr>
          <a:xfrm>
            <a:off x="6095999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34"/>
          <p:cNvSpPr/>
          <p:nvPr/>
        </p:nvSpPr>
        <p:spPr>
          <a:xfrm>
            <a:off x="9189624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5" name="Google Shape;335;p34"/>
          <p:cNvPicPr preferRelativeResize="0"/>
          <p:nvPr/>
        </p:nvPicPr>
        <p:blipFill rotWithShape="1">
          <a:blip r:embed="rId3">
            <a:alphaModFix/>
          </a:blip>
          <a:srcRect b="34929" l="0" r="2893" t="0"/>
          <a:stretch/>
        </p:blipFill>
        <p:spPr>
          <a:xfrm>
            <a:off x="6047787" y="790400"/>
            <a:ext cx="3098700" cy="180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97413" y="91975"/>
            <a:ext cx="2361850" cy="4250849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337" name="Google Shape;33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6388" y="3563725"/>
            <a:ext cx="6018799" cy="310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5"/>
          <p:cNvSpPr/>
          <p:nvPr/>
        </p:nvSpPr>
        <p:spPr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cap="sq" cmpd="thinThick" w="12700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35"/>
          <p:cNvSpPr txBox="1"/>
          <p:nvPr>
            <p:ph type="title"/>
          </p:nvPr>
        </p:nvSpPr>
        <p:spPr>
          <a:xfrm>
            <a:off x="526073" y="466578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alibri"/>
              <a:buNone/>
            </a:pPr>
            <a:r>
              <a:rPr lang="en-US" sz="5400">
                <a:solidFill>
                  <a:srgbClr val="FFFFFF"/>
                </a:solidFill>
              </a:rPr>
              <a:t>Paper Airplane Movement Code</a:t>
            </a:r>
            <a:endParaRPr/>
          </a:p>
        </p:txBody>
      </p:sp>
      <p:cxnSp>
        <p:nvCxnSpPr>
          <p:cNvPr id="344" name="Google Shape;344;p35"/>
          <p:cNvCxnSpPr/>
          <p:nvPr/>
        </p:nvCxnSpPr>
        <p:spPr>
          <a:xfrm>
            <a:off x="2209800" y="1448631"/>
            <a:ext cx="7772400" cy="0"/>
          </a:xfrm>
          <a:prstGeom prst="straightConnector1">
            <a:avLst/>
          </a:prstGeom>
          <a:noFill/>
          <a:ln cap="flat" cmpd="sng" w="22225">
            <a:solidFill>
              <a:srgbClr val="D9D9D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45" name="Google Shape;34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800" y="2258375"/>
            <a:ext cx="11561500" cy="436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6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36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36"/>
          <p:cNvSpPr txBox="1"/>
          <p:nvPr>
            <p:ph type="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Lessons Learned</a:t>
            </a:r>
            <a:endParaRPr/>
          </a:p>
        </p:txBody>
      </p:sp>
      <p:cxnSp>
        <p:nvCxnSpPr>
          <p:cNvPr id="353" name="Google Shape;353;p36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Project timeline: Forming groups, discussing ideas, learning</a:t>
            </a:r>
            <a:endParaRPr/>
          </a:p>
        </p:txBody>
      </p:sp>
      <p:grpSp>
        <p:nvGrpSpPr>
          <p:cNvPr id="122" name="Google Shape;122;p17"/>
          <p:cNvGrpSpPr/>
          <p:nvPr/>
        </p:nvGrpSpPr>
        <p:grpSpPr>
          <a:xfrm>
            <a:off x="379794" y="2014539"/>
            <a:ext cx="5871933" cy="4597743"/>
            <a:chOff x="0" y="396207"/>
            <a:chExt cx="5871933" cy="4597743"/>
          </a:xfrm>
        </p:grpSpPr>
        <p:sp>
          <p:nvSpPr>
            <p:cNvPr id="123" name="Google Shape;123;p17"/>
            <p:cNvSpPr/>
            <p:nvPr/>
          </p:nvSpPr>
          <p:spPr>
            <a:xfrm>
              <a:off x="235536" y="2694804"/>
              <a:ext cx="1878559" cy="5670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 txBox="1"/>
            <p:nvPr/>
          </p:nvSpPr>
          <p:spPr>
            <a:xfrm>
              <a:off x="235536" y="2694804"/>
              <a:ext cx="1878559" cy="567063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None/>
              </a:pPr>
              <a:r>
                <a:rPr b="1" lang="en-US" sz="1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1–17 Jan.</a:t>
              </a: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0" y="2408763"/>
              <a:ext cx="5871933" cy="200730"/>
            </a:xfrm>
            <a:prstGeom prst="rect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141608" y="855612"/>
              <a:ext cx="2066415" cy="700046"/>
            </a:xfrm>
            <a:prstGeom prst="rect">
              <a:avLst/>
            </a:prstGeom>
            <a:solidFill>
              <a:srgbClr val="CFDEEF">
                <a:alpha val="89803"/>
              </a:srgbClr>
            </a:solidFill>
            <a:ln cap="flat" cmpd="sng" w="12700">
              <a:solidFill>
                <a:srgbClr val="CFDEEF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 txBox="1"/>
            <p:nvPr/>
          </p:nvSpPr>
          <p:spPr>
            <a:xfrm>
              <a:off x="141608" y="855612"/>
              <a:ext cx="2066415" cy="7000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123825" spcFirstLastPara="1" rIns="123825" wrap="square" tIns="1238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libri"/>
                <a:buNone/>
              </a:pPr>
              <a:r>
                <a:rPr lang="en-US" sz="1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COZMO/Sphero, viewed demos from past teams.</a:t>
              </a:r>
              <a:endParaRPr/>
            </a:p>
          </p:txBody>
        </p:sp>
        <p:cxnSp>
          <p:nvCxnSpPr>
            <p:cNvPr id="128" name="Google Shape;128;p17"/>
            <p:cNvCxnSpPr/>
            <p:nvPr/>
          </p:nvCxnSpPr>
          <p:spPr>
            <a:xfrm>
              <a:off x="1174816" y="1555659"/>
              <a:ext cx="0" cy="853103"/>
            </a:xfrm>
            <a:prstGeom prst="straightConnector1">
              <a:avLst/>
            </a:prstGeom>
            <a:solidFill>
              <a:srgbClr val="599BD5"/>
            </a:solidFill>
            <a:ln cap="flat" cmpd="sng" w="9525">
              <a:solidFill>
                <a:srgbClr val="599BD5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29" name="Google Shape;129;p17"/>
            <p:cNvSpPr/>
            <p:nvPr/>
          </p:nvSpPr>
          <p:spPr>
            <a:xfrm>
              <a:off x="1409636" y="1756390"/>
              <a:ext cx="1878559" cy="5670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7"/>
            <p:cNvSpPr txBox="1"/>
            <p:nvPr/>
          </p:nvSpPr>
          <p:spPr>
            <a:xfrm>
              <a:off x="1409636" y="1756390"/>
              <a:ext cx="1878559" cy="567063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None/>
              </a:pPr>
              <a:r>
                <a:rPr b="1" lang="en-US" sz="1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18–29 Jan.</a:t>
              </a: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1315708" y="3462598"/>
              <a:ext cx="2066415" cy="1531352"/>
            </a:xfrm>
            <a:prstGeom prst="rect">
              <a:avLst/>
            </a:prstGeom>
            <a:solidFill>
              <a:srgbClr val="CDEAE8">
                <a:alpha val="89803"/>
              </a:srgbClr>
            </a:solidFill>
            <a:ln cap="flat" cmpd="sng" w="12700">
              <a:solidFill>
                <a:srgbClr val="CDEAE8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7"/>
            <p:cNvSpPr txBox="1"/>
            <p:nvPr/>
          </p:nvSpPr>
          <p:spPr>
            <a:xfrm>
              <a:off x="1315708" y="3462598"/>
              <a:ext cx="2066415" cy="15313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123825" spcFirstLastPara="1" rIns="123825" wrap="square" tIns="1238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libri"/>
                <a:buNone/>
              </a:pPr>
              <a:r>
                <a:rPr lang="en-US" sz="1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Formed teams, discussed game ideas (arena fighting game, racing game, small arcade games a la tron/snake/etc…)</a:t>
              </a:r>
              <a:endParaRPr/>
            </a:p>
            <a:p>
              <a:pPr indent="-63500" lvl="1" marL="57150" marR="0" rtl="0" algn="l">
                <a:lnSpc>
                  <a:spcPct val="90000"/>
                </a:lnSpc>
                <a:spcBef>
                  <a:spcPts val="455"/>
                </a:spcBef>
                <a:spcAft>
                  <a:spcPts val="0"/>
                </a:spcAft>
                <a:buClr>
                  <a:schemeClr val="dk1"/>
                </a:buClr>
                <a:buSzPts val="1000"/>
                <a:buFont typeface="Calibri"/>
                <a:buChar char="•"/>
              </a:pPr>
              <a:r>
                <a:rPr b="0" i="0" lang="en-US" sz="1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Settled on multiplayer as a core feature to pursue</a:t>
              </a:r>
              <a:endParaRPr/>
            </a:p>
          </p:txBody>
        </p:sp>
        <p:cxnSp>
          <p:nvCxnSpPr>
            <p:cNvPr id="133" name="Google Shape;133;p17"/>
            <p:cNvCxnSpPr/>
            <p:nvPr/>
          </p:nvCxnSpPr>
          <p:spPr>
            <a:xfrm>
              <a:off x="2348916" y="2609494"/>
              <a:ext cx="0" cy="853103"/>
            </a:xfrm>
            <a:prstGeom prst="straightConnector1">
              <a:avLst/>
            </a:prstGeom>
            <a:solidFill>
              <a:srgbClr val="50C9B6"/>
            </a:solidFill>
            <a:ln cap="flat" cmpd="sng" w="9525">
              <a:solidFill>
                <a:srgbClr val="50C9B6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34" name="Google Shape;134;p17"/>
            <p:cNvSpPr/>
            <p:nvPr/>
          </p:nvSpPr>
          <p:spPr>
            <a:xfrm>
              <a:off x="1112088" y="2446400"/>
              <a:ext cx="125456" cy="125456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2286188" y="2446400"/>
              <a:ext cx="125456" cy="125456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2583736" y="2694804"/>
              <a:ext cx="1878559" cy="5670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 txBox="1"/>
            <p:nvPr/>
          </p:nvSpPr>
          <p:spPr>
            <a:xfrm>
              <a:off x="2583736" y="2694804"/>
              <a:ext cx="1878559" cy="567063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None/>
              </a:pPr>
              <a:r>
                <a:rPr b="1" lang="en-US" sz="1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18–29 Jan.</a:t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2489808" y="396207"/>
              <a:ext cx="2066415" cy="1159452"/>
            </a:xfrm>
            <a:prstGeom prst="rect">
              <a:avLst/>
            </a:prstGeom>
            <a:solidFill>
              <a:srgbClr val="CCE6D4">
                <a:alpha val="89803"/>
              </a:srgbClr>
            </a:solidFill>
            <a:ln cap="flat" cmpd="sng" w="12700">
              <a:solidFill>
                <a:srgbClr val="CCE6D4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 txBox="1"/>
            <p:nvPr/>
          </p:nvSpPr>
          <p:spPr>
            <a:xfrm>
              <a:off x="2489808" y="396207"/>
              <a:ext cx="2066415" cy="11594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123825" spcFirstLastPara="1" rIns="123825" wrap="square" tIns="1238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libri"/>
                <a:buNone/>
              </a:pPr>
              <a:r>
                <a:rPr lang="en-US" sz="1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Discussed engines: PICO/Game Maker Studio/Unity, researched games and capabilities on the engines</a:t>
              </a:r>
              <a:endParaRPr/>
            </a:p>
          </p:txBody>
        </p:sp>
        <p:cxnSp>
          <p:nvCxnSpPr>
            <p:cNvPr id="140" name="Google Shape;140;p17"/>
            <p:cNvCxnSpPr/>
            <p:nvPr/>
          </p:nvCxnSpPr>
          <p:spPr>
            <a:xfrm>
              <a:off x="3523016" y="1555659"/>
              <a:ext cx="0" cy="853103"/>
            </a:xfrm>
            <a:prstGeom prst="straightConnector1">
              <a:avLst/>
            </a:prstGeom>
            <a:solidFill>
              <a:srgbClr val="48BD62"/>
            </a:solidFill>
            <a:ln cap="flat" cmpd="sng" w="9525">
              <a:solidFill>
                <a:srgbClr val="48BD62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41" name="Google Shape;141;p17"/>
            <p:cNvSpPr/>
            <p:nvPr/>
          </p:nvSpPr>
          <p:spPr>
            <a:xfrm>
              <a:off x="3757836" y="1756390"/>
              <a:ext cx="1878559" cy="5670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7"/>
            <p:cNvSpPr txBox="1"/>
            <p:nvPr/>
          </p:nvSpPr>
          <p:spPr>
            <a:xfrm>
              <a:off x="3757836" y="1756390"/>
              <a:ext cx="1878559" cy="567063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Calibri"/>
                <a:buNone/>
              </a:pPr>
              <a:r>
                <a:rPr b="1" lang="en-US" sz="1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18–29 Jan.</a:t>
              </a: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3663908" y="3462598"/>
              <a:ext cx="2066415" cy="809429"/>
            </a:xfrm>
            <a:prstGeom prst="rect">
              <a:avLst/>
            </a:prstGeom>
            <a:solidFill>
              <a:srgbClr val="D3E1CC">
                <a:alpha val="89803"/>
              </a:srgbClr>
            </a:solidFill>
            <a:ln cap="flat" cmpd="sng" w="12700">
              <a:solidFill>
                <a:srgbClr val="D3E1CC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7"/>
            <p:cNvSpPr txBox="1"/>
            <p:nvPr/>
          </p:nvSpPr>
          <p:spPr>
            <a:xfrm>
              <a:off x="3663908" y="3462598"/>
              <a:ext cx="2066415" cy="8094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123825" spcFirstLastPara="1" rIns="123825" wrap="square" tIns="1238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libri"/>
                <a:buNone/>
              </a:pPr>
              <a:r>
                <a:rPr lang="en-US" sz="1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Gave presentation of the game concepts and the engines, received feedback</a:t>
              </a:r>
              <a:endParaRPr/>
            </a:p>
          </p:txBody>
        </p:sp>
        <p:cxnSp>
          <p:nvCxnSpPr>
            <p:cNvPr id="145" name="Google Shape;145;p17"/>
            <p:cNvCxnSpPr/>
            <p:nvPr/>
          </p:nvCxnSpPr>
          <p:spPr>
            <a:xfrm>
              <a:off x="4697116" y="2609494"/>
              <a:ext cx="0" cy="853103"/>
            </a:xfrm>
            <a:prstGeom prst="straightConnector1">
              <a:avLst/>
            </a:prstGeom>
            <a:solidFill>
              <a:srgbClr val="6FAB46"/>
            </a:solidFill>
            <a:ln cap="flat" cmpd="sng" w="9525">
              <a:solidFill>
                <a:srgbClr val="6FAB46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46" name="Google Shape;146;p17"/>
            <p:cNvSpPr/>
            <p:nvPr/>
          </p:nvSpPr>
          <p:spPr>
            <a:xfrm>
              <a:off x="3460288" y="2446400"/>
              <a:ext cx="125456" cy="125456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4634388" y="2446400"/>
              <a:ext cx="125456" cy="125456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" name="Google Shape;148;p17"/>
          <p:cNvGrpSpPr/>
          <p:nvPr/>
        </p:nvGrpSpPr>
        <p:grpSpPr>
          <a:xfrm>
            <a:off x="6251727" y="1986035"/>
            <a:ext cx="5871934" cy="4236592"/>
            <a:chOff x="0" y="511418"/>
            <a:chExt cx="5871934" cy="4236592"/>
          </a:xfrm>
        </p:grpSpPr>
        <p:sp>
          <p:nvSpPr>
            <p:cNvPr id="149" name="Google Shape;149;p17"/>
            <p:cNvSpPr/>
            <p:nvPr/>
          </p:nvSpPr>
          <p:spPr>
            <a:xfrm>
              <a:off x="293596" y="2849154"/>
              <a:ext cx="2348773" cy="5995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7"/>
            <p:cNvSpPr txBox="1"/>
            <p:nvPr/>
          </p:nvSpPr>
          <p:spPr>
            <a:xfrm>
              <a:off x="293596" y="2849154"/>
              <a:ext cx="2348773" cy="599542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rPr b="1"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31 Jan. – 28 Feb.</a:t>
              </a: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0" y="2546730"/>
              <a:ext cx="5871934" cy="212227"/>
            </a:xfrm>
            <a:prstGeom prst="rect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176158" y="511418"/>
              <a:ext cx="2583650" cy="1133344"/>
            </a:xfrm>
            <a:prstGeom prst="rect">
              <a:avLst/>
            </a:prstGeom>
            <a:solidFill>
              <a:srgbClr val="CFDEEF">
                <a:alpha val="89803"/>
              </a:srgbClr>
            </a:solidFill>
            <a:ln cap="flat" cmpd="sng" w="12700">
              <a:solidFill>
                <a:srgbClr val="CFDEEF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7"/>
            <p:cNvSpPr txBox="1"/>
            <p:nvPr/>
          </p:nvSpPr>
          <p:spPr>
            <a:xfrm>
              <a:off x="176158" y="511418"/>
              <a:ext cx="2583650" cy="11333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875" lIns="142875" spcFirstLastPara="1" rIns="142875" wrap="square" tIns="1428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Began and continued work on game. Started with PICO-8. On the 18th, we ditched PICO and moved to Unity.</a:t>
              </a:r>
              <a:endParaRPr/>
            </a:p>
          </p:txBody>
        </p:sp>
        <p:cxnSp>
          <p:nvCxnSpPr>
            <p:cNvPr id="154" name="Google Shape;154;p17"/>
            <p:cNvCxnSpPr/>
            <p:nvPr/>
          </p:nvCxnSpPr>
          <p:spPr>
            <a:xfrm>
              <a:off x="1467983" y="1644763"/>
              <a:ext cx="0" cy="901967"/>
            </a:xfrm>
            <a:prstGeom prst="straightConnector1">
              <a:avLst/>
            </a:prstGeom>
            <a:solidFill>
              <a:srgbClr val="599BD5"/>
            </a:solidFill>
            <a:ln cap="flat" cmpd="sng" w="9525">
              <a:solidFill>
                <a:srgbClr val="599BD5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55" name="Google Shape;155;p17"/>
            <p:cNvSpPr/>
            <p:nvPr/>
          </p:nvSpPr>
          <p:spPr>
            <a:xfrm>
              <a:off x="3229563" y="1856991"/>
              <a:ext cx="2348773" cy="5995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7"/>
            <p:cNvSpPr txBox="1"/>
            <p:nvPr/>
          </p:nvSpPr>
          <p:spPr>
            <a:xfrm>
              <a:off x="3229563" y="1856991"/>
              <a:ext cx="2348773" cy="599542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rPr b="1"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2–10 Mar.</a:t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3112125" y="3660925"/>
              <a:ext cx="2583650" cy="1087085"/>
            </a:xfrm>
            <a:prstGeom prst="rect">
              <a:avLst/>
            </a:prstGeom>
            <a:solidFill>
              <a:srgbClr val="D3E1CC">
                <a:alpha val="89803"/>
              </a:srgbClr>
            </a:solidFill>
            <a:ln cap="flat" cmpd="sng" w="12700">
              <a:solidFill>
                <a:srgbClr val="D3E1CC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7"/>
            <p:cNvSpPr txBox="1"/>
            <p:nvPr/>
          </p:nvSpPr>
          <p:spPr>
            <a:xfrm>
              <a:off x="3112125" y="3660925"/>
              <a:ext cx="2583650" cy="10870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875" lIns="142875" spcFirstLastPara="1" rIns="142875" wrap="square" tIns="1428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Spring break</a:t>
              </a:r>
              <a:endParaRPr/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525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•"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Heavy amount of work accomplished during the break; TAP Expo coming up on 14th</a:t>
              </a:r>
              <a:endParaRPr/>
            </a:p>
          </p:txBody>
        </p:sp>
        <p:cxnSp>
          <p:nvCxnSpPr>
            <p:cNvPr id="159" name="Google Shape;159;p17"/>
            <p:cNvCxnSpPr/>
            <p:nvPr/>
          </p:nvCxnSpPr>
          <p:spPr>
            <a:xfrm>
              <a:off x="4403950" y="2758958"/>
              <a:ext cx="0" cy="901967"/>
            </a:xfrm>
            <a:prstGeom prst="straightConnector1">
              <a:avLst/>
            </a:prstGeom>
            <a:solidFill>
              <a:srgbClr val="6FAB46"/>
            </a:solidFill>
            <a:ln cap="flat" cmpd="sng" w="9525">
              <a:solidFill>
                <a:srgbClr val="6FAB46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60" name="Google Shape;160;p17"/>
            <p:cNvSpPr/>
            <p:nvPr/>
          </p:nvSpPr>
          <p:spPr>
            <a:xfrm>
              <a:off x="1401662" y="2586523"/>
              <a:ext cx="132642" cy="132642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4337629" y="2586523"/>
              <a:ext cx="132642" cy="132642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The TAP Expo, Fixing a broken game</a:t>
            </a:r>
            <a:endParaRPr/>
          </a:p>
        </p:txBody>
      </p:sp>
      <p:grpSp>
        <p:nvGrpSpPr>
          <p:cNvPr id="167" name="Google Shape;167;p18"/>
          <p:cNvGrpSpPr/>
          <p:nvPr/>
        </p:nvGrpSpPr>
        <p:grpSpPr>
          <a:xfrm>
            <a:off x="838200" y="2169176"/>
            <a:ext cx="10515600" cy="3938233"/>
            <a:chOff x="0" y="343551"/>
            <a:chExt cx="10515600" cy="3938233"/>
          </a:xfrm>
        </p:grpSpPr>
        <p:sp>
          <p:nvSpPr>
            <p:cNvPr id="168" name="Google Shape;168;p18"/>
            <p:cNvSpPr/>
            <p:nvPr/>
          </p:nvSpPr>
          <p:spPr>
            <a:xfrm>
              <a:off x="525779" y="23366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8"/>
            <p:cNvSpPr txBox="1"/>
            <p:nvPr/>
          </p:nvSpPr>
          <p:spPr>
            <a:xfrm>
              <a:off x="525779" y="23366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b="1" lang="en-US" sz="1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14 Mar.</a:t>
              </a: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0" y="2088642"/>
              <a:ext cx="10515600" cy="174053"/>
            </a:xfrm>
            <a:prstGeom prst="rect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315468" y="343551"/>
              <a:ext cx="4626864" cy="1005363"/>
            </a:xfrm>
            <a:prstGeom prst="rect">
              <a:avLst/>
            </a:prstGeom>
            <a:solidFill>
              <a:srgbClr val="CFDEEF">
                <a:alpha val="89803"/>
              </a:srgbClr>
            </a:solidFill>
            <a:ln cap="flat" cmpd="sng" w="12700">
              <a:solidFill>
                <a:srgbClr val="CFDEEF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8"/>
            <p:cNvSpPr txBox="1"/>
            <p:nvPr/>
          </p:nvSpPr>
          <p:spPr>
            <a:xfrm>
              <a:off x="315468" y="343551"/>
              <a:ext cx="4626864" cy="1005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350" lIns="133350" spcFirstLastPara="1" rIns="133350" wrap="square" tIns="1333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TAP Expo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Control system broken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Nobody able to play the game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73" name="Google Shape;173;p18"/>
            <p:cNvCxnSpPr/>
            <p:nvPr/>
          </p:nvCxnSpPr>
          <p:spPr>
            <a:xfrm>
              <a:off x="2628899" y="1348914"/>
              <a:ext cx="0" cy="739727"/>
            </a:xfrm>
            <a:prstGeom prst="straightConnector1">
              <a:avLst/>
            </a:prstGeom>
            <a:solidFill>
              <a:srgbClr val="599BD5"/>
            </a:solidFill>
            <a:ln cap="flat" cmpd="sng" w="9525">
              <a:solidFill>
                <a:srgbClr val="599BD5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74" name="Google Shape;174;p18"/>
            <p:cNvSpPr/>
            <p:nvPr/>
          </p:nvSpPr>
          <p:spPr>
            <a:xfrm>
              <a:off x="3154680" y="15229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8"/>
            <p:cNvSpPr txBox="1"/>
            <p:nvPr/>
          </p:nvSpPr>
          <p:spPr>
            <a:xfrm>
              <a:off x="3154680" y="15229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b="1" lang="en-US" sz="1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14–22 Mar.</a:t>
              </a: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2944368" y="3002423"/>
              <a:ext cx="4626864" cy="1279361"/>
            </a:xfrm>
            <a:prstGeom prst="rect">
              <a:avLst/>
            </a:prstGeom>
            <a:solidFill>
              <a:srgbClr val="CCE8DD">
                <a:alpha val="89803"/>
              </a:srgbClr>
            </a:solidFill>
            <a:ln cap="flat" cmpd="sng" w="12700">
              <a:solidFill>
                <a:srgbClr val="CCE8DD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8"/>
            <p:cNvSpPr txBox="1"/>
            <p:nvPr/>
          </p:nvSpPr>
          <p:spPr>
            <a:xfrm>
              <a:off x="2944368" y="3002423"/>
              <a:ext cx="4626864" cy="12793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350" lIns="133350" spcFirstLastPara="1" rIns="133350" wrap="square" tIns="1333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Fixed controls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Fixed attacking system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Fixed respawn system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Fixed level selection and character selection</a:t>
              </a:r>
              <a:endParaRPr/>
            </a:p>
          </p:txBody>
        </p:sp>
        <p:cxnSp>
          <p:nvCxnSpPr>
            <p:cNvPr id="178" name="Google Shape;178;p18"/>
            <p:cNvCxnSpPr/>
            <p:nvPr/>
          </p:nvCxnSpPr>
          <p:spPr>
            <a:xfrm>
              <a:off x="5257799" y="2262695"/>
              <a:ext cx="0" cy="739727"/>
            </a:xfrm>
            <a:prstGeom prst="straightConnector1">
              <a:avLst/>
            </a:prstGeom>
            <a:solidFill>
              <a:srgbClr val="4CC38C"/>
            </a:solidFill>
            <a:ln cap="flat" cmpd="sng" w="9525">
              <a:solidFill>
                <a:srgbClr val="4CC38C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79" name="Google Shape;179;p18"/>
            <p:cNvSpPr/>
            <p:nvPr/>
          </p:nvSpPr>
          <p:spPr>
            <a:xfrm>
              <a:off x="2574508" y="2121277"/>
              <a:ext cx="108783" cy="108783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5203408" y="2121277"/>
              <a:ext cx="108783" cy="108783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5783580" y="23366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8"/>
            <p:cNvSpPr txBox="1"/>
            <p:nvPr/>
          </p:nvSpPr>
          <p:spPr>
            <a:xfrm>
              <a:off x="5783580" y="23366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None/>
              </a:pPr>
              <a:r>
                <a:rPr b="1" lang="en-US" sz="1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22 Mar.</a:t>
              </a:r>
              <a:endParaRPr/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5573268" y="684995"/>
              <a:ext cx="4626864" cy="663918"/>
            </a:xfrm>
            <a:prstGeom prst="rect">
              <a:avLst/>
            </a:prstGeom>
            <a:solidFill>
              <a:srgbClr val="D3E1CC">
                <a:alpha val="89803"/>
              </a:srgbClr>
            </a:solidFill>
            <a:ln cap="flat" cmpd="sng" w="12700">
              <a:solidFill>
                <a:srgbClr val="D3E1CC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8"/>
            <p:cNvSpPr txBox="1"/>
            <p:nvPr/>
          </p:nvSpPr>
          <p:spPr>
            <a:xfrm>
              <a:off x="5573268" y="684995"/>
              <a:ext cx="4626864" cy="6639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350" lIns="133350" spcFirstLastPara="1" rIns="133350" wrap="square" tIns="1333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Found solution involving rotating a third controller at all times, which allowed two players to play the game</a:t>
              </a:r>
              <a:endParaRPr/>
            </a:p>
          </p:txBody>
        </p:sp>
        <p:cxnSp>
          <p:nvCxnSpPr>
            <p:cNvPr id="185" name="Google Shape;185;p18"/>
            <p:cNvCxnSpPr/>
            <p:nvPr/>
          </p:nvCxnSpPr>
          <p:spPr>
            <a:xfrm>
              <a:off x="7886700" y="1348914"/>
              <a:ext cx="0" cy="739727"/>
            </a:xfrm>
            <a:prstGeom prst="straightConnector1">
              <a:avLst/>
            </a:prstGeom>
            <a:solidFill>
              <a:srgbClr val="6FAB46"/>
            </a:solidFill>
            <a:ln cap="flat" cmpd="sng" w="9525">
              <a:solidFill>
                <a:srgbClr val="6FAB46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186" name="Google Shape;186;p18"/>
            <p:cNvSpPr/>
            <p:nvPr/>
          </p:nvSpPr>
          <p:spPr>
            <a:xfrm>
              <a:off x="7832308" y="2121277"/>
              <a:ext cx="108783" cy="108783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 txBox="1"/>
          <p:nvPr>
            <p:ph type="title"/>
          </p:nvPr>
        </p:nvSpPr>
        <p:spPr>
          <a:xfrm>
            <a:off x="609601" y="4385066"/>
            <a:ext cx="10923638" cy="13176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TAP EXPO</a:t>
            </a:r>
            <a:endParaRPr/>
          </a:p>
        </p:txBody>
      </p:sp>
      <p:sp>
        <p:nvSpPr>
          <p:cNvPr id="192" name="Google Shape;192;p19"/>
          <p:cNvSpPr txBox="1"/>
          <p:nvPr>
            <p:ph idx="1" type="body"/>
          </p:nvPr>
        </p:nvSpPr>
        <p:spPr>
          <a:xfrm>
            <a:off x="609600" y="5702709"/>
            <a:ext cx="10923638" cy="521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descr="Image" id="193" name="Google Shape;193;p19"/>
          <p:cNvPicPr preferRelativeResize="0"/>
          <p:nvPr/>
        </p:nvPicPr>
        <p:blipFill rotWithShape="1">
          <a:blip r:embed="rId3">
            <a:alphaModFix/>
          </a:blip>
          <a:srcRect b="0" l="0" r="0" t="6987"/>
          <a:stretch/>
        </p:blipFill>
        <p:spPr>
          <a:xfrm>
            <a:off x="20" y="10"/>
            <a:ext cx="6095974" cy="42525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94" name="Google Shape;194;p19"/>
          <p:cNvPicPr preferRelativeResize="0"/>
          <p:nvPr/>
        </p:nvPicPr>
        <p:blipFill rotWithShape="1">
          <a:blip r:embed="rId4">
            <a:alphaModFix/>
          </a:blip>
          <a:srcRect b="0" l="0" r="0" t="6973"/>
          <a:stretch/>
        </p:blipFill>
        <p:spPr>
          <a:xfrm>
            <a:off x="6095999" y="-681"/>
            <a:ext cx="6096001" cy="42532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5" name="Google Shape;195;p19"/>
          <p:cNvCxnSpPr/>
          <p:nvPr/>
        </p:nvCxnSpPr>
        <p:spPr>
          <a:xfrm>
            <a:off x="6096000" y="-680"/>
            <a:ext cx="0" cy="4242816"/>
          </a:xfrm>
          <a:prstGeom prst="straightConnector1">
            <a:avLst/>
          </a:prstGeom>
          <a:noFill/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6" name="Google Shape;196;p19"/>
          <p:cNvCxnSpPr/>
          <p:nvPr/>
        </p:nvCxnSpPr>
        <p:spPr>
          <a:xfrm>
            <a:off x="-2" y="4242136"/>
            <a:ext cx="12192002" cy="0"/>
          </a:xfrm>
          <a:prstGeom prst="straightConnector1">
            <a:avLst/>
          </a:prstGeom>
          <a:noFill/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0"/>
          <p:cNvGrpSpPr/>
          <p:nvPr/>
        </p:nvGrpSpPr>
        <p:grpSpPr>
          <a:xfrm>
            <a:off x="838200" y="2169176"/>
            <a:ext cx="10515600" cy="3664235"/>
            <a:chOff x="0" y="343551"/>
            <a:chExt cx="10515600" cy="3664235"/>
          </a:xfrm>
        </p:grpSpPr>
        <p:sp>
          <p:nvSpPr>
            <p:cNvPr id="202" name="Google Shape;202;p20"/>
            <p:cNvSpPr/>
            <p:nvPr/>
          </p:nvSpPr>
          <p:spPr>
            <a:xfrm>
              <a:off x="525779" y="23366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0"/>
            <p:cNvSpPr txBox="1"/>
            <p:nvPr/>
          </p:nvSpPr>
          <p:spPr>
            <a:xfrm>
              <a:off x="525779" y="23366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rPr b="1"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23 Mar.</a:t>
              </a:r>
              <a:endParaRPr/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0" y="2088642"/>
              <a:ext cx="10515600" cy="174053"/>
            </a:xfrm>
            <a:prstGeom prst="rect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315468" y="400459"/>
              <a:ext cx="4626864" cy="948455"/>
            </a:xfrm>
            <a:prstGeom prst="rect">
              <a:avLst/>
            </a:prstGeom>
            <a:solidFill>
              <a:srgbClr val="CFDEEF">
                <a:alpha val="89803"/>
              </a:srgbClr>
            </a:solidFill>
            <a:ln cap="flat" cmpd="sng" w="12700">
              <a:solidFill>
                <a:srgbClr val="CFDEEF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0"/>
            <p:cNvSpPr txBox="1"/>
            <p:nvPr/>
          </p:nvSpPr>
          <p:spPr>
            <a:xfrm>
              <a:off x="315468" y="400459"/>
              <a:ext cx="4626864" cy="9484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875" lIns="142875" spcFirstLastPara="1" rIns="142875" wrap="square" tIns="1428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Atlanta Science Festival</a:t>
              </a:r>
              <a:endParaRPr/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525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•"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14 commits since 14th</a:t>
              </a:r>
              <a:endParaRPr/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•"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Huge success. Universally enjoyed by kids (approx. ages 7-13).</a:t>
              </a:r>
              <a:endParaRPr/>
            </a:p>
          </p:txBody>
        </p:sp>
        <p:cxnSp>
          <p:nvCxnSpPr>
            <p:cNvPr id="207" name="Google Shape;207;p20"/>
            <p:cNvCxnSpPr/>
            <p:nvPr/>
          </p:nvCxnSpPr>
          <p:spPr>
            <a:xfrm>
              <a:off x="2628899" y="1348914"/>
              <a:ext cx="0" cy="739727"/>
            </a:xfrm>
            <a:prstGeom prst="straightConnector1">
              <a:avLst/>
            </a:prstGeom>
            <a:solidFill>
              <a:srgbClr val="599BD5"/>
            </a:solidFill>
            <a:ln cap="flat" cmpd="sng" w="9525">
              <a:solidFill>
                <a:srgbClr val="599BD5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08" name="Google Shape;208;p20"/>
            <p:cNvSpPr/>
            <p:nvPr/>
          </p:nvSpPr>
          <p:spPr>
            <a:xfrm>
              <a:off x="3154680" y="15229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0"/>
            <p:cNvSpPr txBox="1"/>
            <p:nvPr/>
          </p:nvSpPr>
          <p:spPr>
            <a:xfrm>
              <a:off x="3154680" y="15229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rPr b="1"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23 Mar.</a:t>
              </a: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2944368" y="3002423"/>
              <a:ext cx="4626864" cy="1005363"/>
            </a:xfrm>
            <a:prstGeom prst="rect">
              <a:avLst/>
            </a:prstGeom>
            <a:solidFill>
              <a:srgbClr val="CCE8DD">
                <a:alpha val="89803"/>
              </a:srgbClr>
            </a:solidFill>
            <a:ln cap="flat" cmpd="sng" w="12700">
              <a:solidFill>
                <a:srgbClr val="CCE8DD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0"/>
            <p:cNvSpPr txBox="1"/>
            <p:nvPr/>
          </p:nvSpPr>
          <p:spPr>
            <a:xfrm>
              <a:off x="2944368" y="3002423"/>
              <a:ext cx="4626864" cy="1005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875" lIns="142875" spcFirstLastPara="1" rIns="142875" wrap="square" tIns="1428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Few more bug fixes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5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Got a new control system called Rewired from Unity Asset Store; this enabled four player gameplay</a:t>
              </a:r>
              <a:endParaRPr/>
            </a:p>
          </p:txBody>
        </p:sp>
        <p:cxnSp>
          <p:nvCxnSpPr>
            <p:cNvPr id="212" name="Google Shape;212;p20"/>
            <p:cNvCxnSpPr/>
            <p:nvPr/>
          </p:nvCxnSpPr>
          <p:spPr>
            <a:xfrm>
              <a:off x="5257799" y="2262695"/>
              <a:ext cx="0" cy="739727"/>
            </a:xfrm>
            <a:prstGeom prst="straightConnector1">
              <a:avLst/>
            </a:prstGeom>
            <a:solidFill>
              <a:srgbClr val="4CC38C"/>
            </a:solidFill>
            <a:ln cap="flat" cmpd="sng" w="9525">
              <a:solidFill>
                <a:srgbClr val="4CC38C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13" name="Google Shape;213;p20"/>
            <p:cNvSpPr/>
            <p:nvPr/>
          </p:nvSpPr>
          <p:spPr>
            <a:xfrm>
              <a:off x="2574508" y="2121277"/>
              <a:ext cx="108783" cy="108783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5203408" y="2121277"/>
              <a:ext cx="108783" cy="108783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5783580" y="23366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0"/>
            <p:cNvSpPr txBox="1"/>
            <p:nvPr/>
          </p:nvSpPr>
          <p:spPr>
            <a:xfrm>
              <a:off x="5783580" y="2336668"/>
              <a:ext cx="4206239" cy="491701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rPr b="1"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10 Apr. and 13 Apr. (STarS and S3)</a:t>
              </a: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5573268" y="343551"/>
              <a:ext cx="4626864" cy="1005363"/>
            </a:xfrm>
            <a:prstGeom prst="rect">
              <a:avLst/>
            </a:prstGeom>
            <a:solidFill>
              <a:srgbClr val="D3E1CC">
                <a:alpha val="89803"/>
              </a:srgbClr>
            </a:solidFill>
            <a:ln cap="flat" cmpd="sng" w="12700">
              <a:solidFill>
                <a:srgbClr val="D3E1CC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0"/>
            <p:cNvSpPr txBox="1"/>
            <p:nvPr/>
          </p:nvSpPr>
          <p:spPr>
            <a:xfrm>
              <a:off x="5573268" y="343551"/>
              <a:ext cx="4626864" cy="1005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875" lIns="142875" spcFirstLastPara="1" rIns="142875" wrap="square" tIns="1428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First time we got four players to play the game (original idea)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5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libri"/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Huge success with the middle schoolers</a:t>
              </a:r>
              <a:endParaRPr/>
            </a:p>
          </p:txBody>
        </p:sp>
        <p:cxnSp>
          <p:nvCxnSpPr>
            <p:cNvPr id="219" name="Google Shape;219;p20"/>
            <p:cNvCxnSpPr/>
            <p:nvPr/>
          </p:nvCxnSpPr>
          <p:spPr>
            <a:xfrm>
              <a:off x="7886700" y="1348914"/>
              <a:ext cx="0" cy="739727"/>
            </a:xfrm>
            <a:prstGeom prst="straightConnector1">
              <a:avLst/>
            </a:prstGeom>
            <a:solidFill>
              <a:srgbClr val="6FAB46"/>
            </a:solidFill>
            <a:ln cap="flat" cmpd="sng" w="9525">
              <a:solidFill>
                <a:srgbClr val="6FAB46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20" name="Google Shape;220;p20"/>
            <p:cNvSpPr/>
            <p:nvPr/>
          </p:nvSpPr>
          <p:spPr>
            <a:xfrm>
              <a:off x="7832308" y="2121277"/>
              <a:ext cx="108783" cy="108783"/>
            </a:xfrm>
            <a:prstGeom prst="ellipse">
              <a:avLst/>
            </a:prstGeom>
            <a:solidFill>
              <a:schemeClr val="lt1">
                <a:alpha val="8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" name="Google Shape;221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Atlanta Science Festival, a new control system, and finding success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/>
          <p:nvPr>
            <p:ph type="title"/>
          </p:nvPr>
        </p:nvSpPr>
        <p:spPr>
          <a:xfrm>
            <a:off x="609601" y="4385066"/>
            <a:ext cx="10923638" cy="13176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ATLANTA SCIENCE FESTIVAL</a:t>
            </a:r>
            <a:endParaRPr/>
          </a:p>
        </p:txBody>
      </p:sp>
      <p:sp>
        <p:nvSpPr>
          <p:cNvPr id="227" name="Google Shape;227;p21"/>
          <p:cNvSpPr txBox="1"/>
          <p:nvPr>
            <p:ph idx="1" type="body"/>
          </p:nvPr>
        </p:nvSpPr>
        <p:spPr>
          <a:xfrm>
            <a:off x="609600" y="5702709"/>
            <a:ext cx="10923638" cy="521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pic>
        <p:nvPicPr>
          <p:cNvPr descr="Image" id="228" name="Google Shape;228;p21"/>
          <p:cNvPicPr preferRelativeResize="0"/>
          <p:nvPr/>
        </p:nvPicPr>
        <p:blipFill rotWithShape="1">
          <a:blip r:embed="rId3">
            <a:alphaModFix/>
          </a:blip>
          <a:srcRect b="0" l="0" r="0" t="6987"/>
          <a:stretch/>
        </p:blipFill>
        <p:spPr>
          <a:xfrm>
            <a:off x="20" y="10"/>
            <a:ext cx="6095974" cy="42525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9" name="Google Shape;229;p21"/>
          <p:cNvPicPr preferRelativeResize="0"/>
          <p:nvPr/>
        </p:nvPicPr>
        <p:blipFill rotWithShape="1">
          <a:blip r:embed="rId4">
            <a:alphaModFix/>
          </a:blip>
          <a:srcRect b="6972" l="0" r="0" t="0"/>
          <a:stretch/>
        </p:blipFill>
        <p:spPr>
          <a:xfrm>
            <a:off x="6095999" y="-681"/>
            <a:ext cx="6096001" cy="42532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0" name="Google Shape;230;p21"/>
          <p:cNvCxnSpPr/>
          <p:nvPr/>
        </p:nvCxnSpPr>
        <p:spPr>
          <a:xfrm>
            <a:off x="6096000" y="-680"/>
            <a:ext cx="0" cy="4242816"/>
          </a:xfrm>
          <a:prstGeom prst="straightConnector1">
            <a:avLst/>
          </a:prstGeom>
          <a:noFill/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1" name="Google Shape;231;p21"/>
          <p:cNvCxnSpPr/>
          <p:nvPr/>
        </p:nvCxnSpPr>
        <p:spPr>
          <a:xfrm>
            <a:off x="-2" y="4242136"/>
            <a:ext cx="12192002" cy="0"/>
          </a:xfrm>
          <a:prstGeom prst="straightConnector1">
            <a:avLst/>
          </a:prstGeom>
          <a:noFill/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 txBox="1"/>
          <p:nvPr>
            <p:ph type="title"/>
          </p:nvPr>
        </p:nvSpPr>
        <p:spPr>
          <a:xfrm>
            <a:off x="609601" y="4385066"/>
            <a:ext cx="10923638" cy="13176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STARS Event</a:t>
            </a:r>
            <a:endParaRPr/>
          </a:p>
        </p:txBody>
      </p:sp>
      <p:pic>
        <p:nvPicPr>
          <p:cNvPr descr="Image" id="237" name="Google Shape;237;p22"/>
          <p:cNvPicPr preferRelativeResize="0"/>
          <p:nvPr/>
        </p:nvPicPr>
        <p:blipFill rotWithShape="1">
          <a:blip r:embed="rId3">
            <a:alphaModFix/>
          </a:blip>
          <a:srcRect b="3873" l="0" r="0" t="3114"/>
          <a:stretch/>
        </p:blipFill>
        <p:spPr>
          <a:xfrm>
            <a:off x="20" y="10"/>
            <a:ext cx="6095974" cy="42525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38" name="Google Shape;238;p22"/>
          <p:cNvPicPr preferRelativeResize="0"/>
          <p:nvPr/>
        </p:nvPicPr>
        <p:blipFill rotWithShape="1">
          <a:blip r:embed="rId4">
            <a:alphaModFix/>
          </a:blip>
          <a:srcRect b="2530" l="0" r="0" t="4441"/>
          <a:stretch/>
        </p:blipFill>
        <p:spPr>
          <a:xfrm>
            <a:off x="6095999" y="-681"/>
            <a:ext cx="6096001" cy="42532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22"/>
          <p:cNvCxnSpPr/>
          <p:nvPr/>
        </p:nvCxnSpPr>
        <p:spPr>
          <a:xfrm>
            <a:off x="6096000" y="-680"/>
            <a:ext cx="0" cy="4242816"/>
          </a:xfrm>
          <a:prstGeom prst="straightConnector1">
            <a:avLst/>
          </a:prstGeom>
          <a:noFill/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40" name="Google Shape;240;p22"/>
          <p:cNvCxnSpPr/>
          <p:nvPr/>
        </p:nvCxnSpPr>
        <p:spPr>
          <a:xfrm>
            <a:off x="-2" y="4242136"/>
            <a:ext cx="12192002" cy="0"/>
          </a:xfrm>
          <a:prstGeom prst="straightConnector1">
            <a:avLst/>
          </a:prstGeom>
          <a:noFill/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/>
          <p:nvPr>
            <p:ph type="title"/>
          </p:nvPr>
        </p:nvSpPr>
        <p:spPr>
          <a:xfrm>
            <a:off x="456424" y="2590698"/>
            <a:ext cx="3651467" cy="1676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Super Saturday Series (S3)</a:t>
            </a:r>
            <a:endParaRPr/>
          </a:p>
        </p:txBody>
      </p:sp>
      <p:pic>
        <p:nvPicPr>
          <p:cNvPr id="246" name="Google Shape;246;p23"/>
          <p:cNvPicPr preferRelativeResize="0"/>
          <p:nvPr/>
        </p:nvPicPr>
        <p:blipFill rotWithShape="1">
          <a:blip r:embed="rId3">
            <a:alphaModFix/>
          </a:blip>
          <a:srcRect b="0" l="8699" r="8701" t="0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